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60"/>
  </p:normalViewPr>
  <p:slideViewPr>
    <p:cSldViewPr>
      <p:cViewPr varScale="1">
        <p:scale>
          <a:sx n="111" d="100"/>
          <a:sy n="111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Reorienting Linked Rigid Bodies Using Internal Motions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781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Gregory C. Walsh and S. Shankar </a:t>
            </a:r>
            <a:r>
              <a:rPr lang="en-US" dirty="0" err="1" smtClean="0">
                <a:solidFill>
                  <a:schemeClr val="tx1"/>
                </a:solidFill>
              </a:rPr>
              <a:t>Sastry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1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Control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From </a:t>
                </a:r>
                <a:r>
                  <a:rPr lang="en-US" dirty="0" err="1" smtClean="0"/>
                  <a:t>Lagrangian</a:t>
                </a:r>
                <a:r>
                  <a:rPr lang="en-US" dirty="0" smtClean="0"/>
                  <a:t> equation: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ℒ</m:t>
                            </m:r>
                          </m:num>
                          <m:den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acc>
                              <m:accPr>
                                <m:chr m:val="̇"/>
                                <m:ctrl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𝜓</m:t>
                                </m:r>
                              </m:e>
                            </m:acc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ℒ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𝜕𝜓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We can get the following differential equation: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𝜆𝜀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𝜆𝜀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79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09600"/>
                <a:ext cx="8229600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𝜆𝜀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𝜆𝜀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𝜀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are constant.</a:t>
                </a:r>
              </a:p>
              <a:p>
                <a:r>
                  <a:rPr lang="en-US" dirty="0" smtClean="0"/>
                  <a:t>So, the optimal control inputs is a circle, in the shape space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09600"/>
                <a:ext cx="8229600" cy="4525963"/>
              </a:xfrm>
              <a:blipFill rotWithShape="1">
                <a:blip r:embed="rId2"/>
                <a:stretch>
                  <a:fillRect l="-1630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04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Link System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69508" y="4405358"/>
            <a:ext cx="580402" cy="623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349910" y="4405358"/>
            <a:ext cx="10959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49910" y="3429001"/>
            <a:ext cx="0" cy="976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03659" y="5033474"/>
            <a:ext cx="31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17308" y="4609964"/>
            <a:ext cx="31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659" y="3124201"/>
            <a:ext cx="31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126509" y="3565268"/>
            <a:ext cx="1524000" cy="1846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349910" y="3657601"/>
            <a:ext cx="1553198" cy="7477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ircular Arrow 21"/>
          <p:cNvSpPr/>
          <p:nvPr/>
        </p:nvSpPr>
        <p:spPr>
          <a:xfrm>
            <a:off x="4759967" y="3472935"/>
            <a:ext cx="381000" cy="36933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289858" y="3917179"/>
                <a:ext cx="312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858" y="3917179"/>
                <a:ext cx="312100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23333" r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629733" y="3059669"/>
                <a:ext cx="312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𝑆𝑂</m:t>
                      </m:r>
                      <m:r>
                        <a:rPr lang="en-US" b="0" i="1" smtClean="0">
                          <a:latin typeface="Cambria Math"/>
                        </a:rPr>
                        <m:t>(3)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733" y="3059669"/>
                <a:ext cx="312100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155769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 rot="2026667">
            <a:off x="2679797" y="3104759"/>
            <a:ext cx="1524000" cy="1846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ircular Arrow 25"/>
          <p:cNvSpPr/>
          <p:nvPr/>
        </p:nvSpPr>
        <p:spPr>
          <a:xfrm rot="1117442">
            <a:off x="3957463" y="3308868"/>
            <a:ext cx="381000" cy="36933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rot="883928">
            <a:off x="5546000" y="3380603"/>
            <a:ext cx="381000" cy="369332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rot="2029829">
            <a:off x="5573967" y="3973870"/>
            <a:ext cx="1524000" cy="1846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5650509" y="2968897"/>
                <a:ext cx="312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𝑆𝑂</m:t>
                      </m:r>
                      <m:r>
                        <a:rPr lang="en-US" b="0" i="1" smtClean="0">
                          <a:latin typeface="Cambria Math"/>
                        </a:rPr>
                        <m:t>(3)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509" y="2968897"/>
                <a:ext cx="312100" cy="369332"/>
              </a:xfrm>
              <a:prstGeom prst="rect">
                <a:avLst/>
              </a:prstGeom>
              <a:blipFill rotWithShape="1">
                <a:blip r:embed="rId4"/>
                <a:stretch>
                  <a:fillRect r="-158824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846546" y="2863059"/>
                <a:ext cx="312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𝑆𝑂</m:t>
                      </m:r>
                      <m:r>
                        <a:rPr lang="en-US" b="0" i="1" smtClean="0">
                          <a:latin typeface="Cambria Math"/>
                        </a:rPr>
                        <m:t>(3)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546" y="2863059"/>
                <a:ext cx="312100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158824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769508" y="1688068"/>
                <a:ext cx="37465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Configuration Space Q=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𝑆𝑂</m:t>
                        </m:r>
                        <m:r>
                          <a:rPr lang="en-US" b="0" i="1" smtClean="0">
                            <a:latin typeface="Cambria Math"/>
                          </a:rPr>
                          <m:t>(3)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508" y="1688068"/>
                <a:ext cx="3746577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30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84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and Angular Momentum Conservation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We care about reorienting the system;</a:t>
                </a:r>
              </a:p>
              <a:p>
                <a:r>
                  <a:rPr lang="en-US" dirty="0" smtClean="0"/>
                  <a:t>We can write down the Lagarangian in terms of each link’s angular velocity;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  <m:sup/>
                        </m:sSubSup>
                      </m:e>
                      <m:sub/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</m:sSubSup>
                    <m:acc>
                      <m:accPr>
                        <m:chr m:val="̇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is the angular velocity of the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body as measured in its own frame.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23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25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Momentum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Because of the dual of the Lie Algebra,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𝑠𝑜</m:t>
                    </m:r>
                    <m:r>
                      <a:rPr lang="en-US" b="0" i="1" smtClean="0">
                        <a:latin typeface="Cambria Math"/>
                      </a:rPr>
                      <m:t>(3)</m:t>
                    </m:r>
                  </m:oMath>
                </a14:m>
                <a:r>
                  <a:rPr lang="en-US" dirty="0" smtClean="0"/>
                  <a:t> is identified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Angular momentum: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𝐴𝑀</m:t>
                    </m:r>
                    <m:r>
                      <a:rPr lang="en-US" b="0" i="1" smtClean="0">
                        <a:latin typeface="Cambria Math"/>
                      </a:rPr>
                      <m:t>=[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𝐽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12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23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𝐴𝑀</m:t>
                    </m:r>
                    <m:r>
                      <a:rPr lang="en-US" i="1">
                        <a:latin typeface="Cambria Math"/>
                      </a:rPr>
                      <m:t>=[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]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                                (1) </a:t>
                </a:r>
              </a:p>
              <a:p>
                <a:r>
                  <a:rPr lang="en-US" dirty="0" smtClean="0"/>
                  <a:t>by reorganizing the equation above.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94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Angular Momentum Conservation Constraint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The inputs (angular velocities) satisfy the angular momentum conservation constraint, conserves the angular moment of the entire system, which is the set of solution to eqn.(1);</a:t>
                </a:r>
              </a:p>
              <a:p>
                <a:r>
                  <a:rPr lang="en-US" dirty="0" smtClean="0"/>
                  <a:t>Assume zero initial angular momentum:</a:t>
                </a:r>
                <a:endParaRPr lang="en-US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ac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are the null space of eqn.(1).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561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Planar Skater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2026667">
            <a:off x="2364381" y="2846466"/>
            <a:ext cx="1524000" cy="1846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6200" y="3346865"/>
            <a:ext cx="1524000" cy="1846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2026667">
            <a:off x="5446215" y="3771511"/>
            <a:ext cx="1524000" cy="18466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ircular Arrow 8"/>
          <p:cNvSpPr/>
          <p:nvPr/>
        </p:nvSpPr>
        <p:spPr>
          <a:xfrm rot="1185555">
            <a:off x="5184871" y="3038895"/>
            <a:ext cx="609600" cy="559731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ircular Arrow 9"/>
          <p:cNvSpPr/>
          <p:nvPr/>
        </p:nvSpPr>
        <p:spPr>
          <a:xfrm rot="1534302">
            <a:off x="3672344" y="2923549"/>
            <a:ext cx="609600" cy="559731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291344" y="2364106"/>
                <a:ext cx="1371600" cy="415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𝜓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344" y="2364106"/>
                <a:ext cx="1371600" cy="415435"/>
              </a:xfrm>
              <a:prstGeom prst="rect">
                <a:avLst/>
              </a:prstGeom>
              <a:blipFill rotWithShape="1"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117405" y="2523364"/>
                <a:ext cx="1090811" cy="4154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𝜓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405" y="2523364"/>
                <a:ext cx="1090811" cy="415435"/>
              </a:xfrm>
              <a:prstGeom prst="rect">
                <a:avLst/>
              </a:prstGeom>
              <a:blipFill rotWithShape="1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286000" y="4681671"/>
                <a:ext cx="525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are two scalars for the planar skater case.</a:t>
                </a:r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681671"/>
                <a:ext cx="5257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4683766" y="3439198"/>
            <a:ext cx="1336034" cy="4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648200" y="2286000"/>
            <a:ext cx="35566" cy="1157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ircular Arrow 21"/>
          <p:cNvSpPr/>
          <p:nvPr/>
        </p:nvSpPr>
        <p:spPr>
          <a:xfrm rot="1534302">
            <a:off x="4361182" y="3251665"/>
            <a:ext cx="609600" cy="559731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303708" y="3572293"/>
                <a:ext cx="884911" cy="415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𝜓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708" y="3572293"/>
                <a:ext cx="884911" cy="415435"/>
              </a:xfrm>
              <a:prstGeom prst="rect">
                <a:avLst/>
              </a:prstGeom>
              <a:blipFill rotWithShape="1"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49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in the Plane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According to eqn. (1), for the planar skater: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̇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̇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̇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US" b="0" i="1" dirty="0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 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r>
                  <a:rPr lang="en-US" dirty="0" smtClean="0"/>
                  <a:t>The third row introduces a constraint: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   </m:t>
                    </m:r>
                  </m:oMath>
                </a14:m>
                <a:r>
                  <a:rPr lang="en-US" dirty="0" smtClean="0"/>
                  <a:t>(2)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4525963"/>
              </a:xfrm>
              <a:blipFill rotWithShape="1">
                <a:blip r:embed="rId2"/>
                <a:stretch>
                  <a:fillRect l="-1585" t="-1752" r="-1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321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Lie Bracket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𝜀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Lie Bracket gives us the net displacement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direction results from movement along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55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Control Inputs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minimize the control effector;</a:t>
                </a:r>
              </a:p>
              <a:p>
                <a:r>
                  <a:rPr lang="en-US" dirty="0" smtClean="0"/>
                  <a:t>Control effort: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acc>
                          <m:accPr>
                            <m:chr m:val="̇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;</a:t>
                </a:r>
              </a:p>
              <a:p>
                <a:r>
                  <a:rPr lang="en-US" dirty="0" smtClean="0"/>
                  <a:t>Given eqn. (2):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𝜓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Lagrangian</a:t>
                </a:r>
                <a:r>
                  <a:rPr lang="en-US" dirty="0" smtClean="0"/>
                  <a:t> of the system: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(</m:t>
                        </m:r>
                        <m:acc>
                          <m:accPr>
                            <m:chr m:val="̇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𝑒𝑞𝑛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(2)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937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903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On Reorienting Linked Rigid Bodies Using Internal Motions</vt:lpstr>
      <vt:lpstr>3 Link System</vt:lpstr>
      <vt:lpstr>Linear and Angular Momentum Conservation</vt:lpstr>
      <vt:lpstr>Angular Momentum</vt:lpstr>
      <vt:lpstr>Angular Momentum Conservation Constraint</vt:lpstr>
      <vt:lpstr>The Planar Skater</vt:lpstr>
      <vt:lpstr>Movement in the Plane</vt:lpstr>
      <vt:lpstr>Lie Bracket</vt:lpstr>
      <vt:lpstr>Optimal Control Inputs</vt:lpstr>
      <vt:lpstr>Optimal Control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Reorienting Linked Rigid Bodies Using Internal Motions</dc:title>
  <dc:creator>Chaohui</dc:creator>
  <cp:lastModifiedBy>Chaohui</cp:lastModifiedBy>
  <cp:revision>27</cp:revision>
  <dcterms:created xsi:type="dcterms:W3CDTF">2006-08-16T00:00:00Z</dcterms:created>
  <dcterms:modified xsi:type="dcterms:W3CDTF">2011-11-07T21:03:41Z</dcterms:modified>
</cp:coreProperties>
</file>